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5" r:id="rId6"/>
    <p:sldId id="269" r:id="rId7"/>
    <p:sldId id="271" r:id="rId8"/>
    <p:sldId id="261" r:id="rId9"/>
    <p:sldId id="262" r:id="rId10"/>
    <p:sldId id="264" r:id="rId11"/>
    <p:sldId id="27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F2C57-D4E6-4585-AE20-A8A0F1C0241B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A8701B-752D-4BE0-9DF8-2D3459FB12D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9428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8701B-752D-4BE0-9DF8-2D3459FB12D5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9148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A8701B-752D-4BE0-9DF8-2D3459FB12D5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34148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Хеда\Desktop\NHigCjuNMj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116632" y="1340768"/>
            <a:ext cx="11449272" cy="1470025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Бюджет для граждан</a:t>
            </a:r>
            <a:endParaRPr lang="ru-RU" sz="66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517232"/>
            <a:ext cx="9144000" cy="1340768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Придолинного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сельсовета </a:t>
            </a:r>
            <a:r>
              <a:rPr lang="ru-RU" altLang="ru-RU" b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Ташлинского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района Оренбургской области на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2018 год и на плановый период 2019 и 2020 годов</a:t>
            </a:r>
          </a:p>
          <a:p>
            <a:endParaRPr lang="ru-RU" dirty="0"/>
          </a:p>
        </p:txBody>
      </p:sp>
      <p:sp>
        <p:nvSpPr>
          <p:cNvPr id="1026" name="AutoShape 2" descr="https://pp.userapi.com/c834402/v834402831/40943/NHigCjuNMj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28" name="AutoShape 4" descr="https://pp.userapi.com/c834402/v834402831/40943/NHigCjuNMj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122680"/>
          <a:ext cx="8100392" cy="357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4048"/>
                <a:gridCol w="1008112"/>
                <a:gridCol w="1008112"/>
                <a:gridCol w="1080120"/>
              </a:tblGrid>
              <a:tr h="370840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  <a:r>
                        <a:rPr lang="ru-RU" sz="1400" baseline="0" dirty="0" smtClean="0"/>
                        <a:t> 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2019 г.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2020 г.</a:t>
                      </a:r>
                      <a:endParaRPr lang="ru-RU" sz="1400" dirty="0"/>
                    </a:p>
                  </a:txBody>
                  <a:tcPr/>
                </a:tc>
              </a:tr>
              <a:tr h="24984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РАСХОДЫ, всего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3922,0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3225,0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3249,9</a:t>
                      </a:r>
                      <a:endParaRPr lang="ru-RU" sz="1800" b="1" dirty="0"/>
                    </a:p>
                  </a:txBody>
                  <a:tcPr/>
                </a:tc>
              </a:tr>
              <a:tr h="2307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 том числе: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</a:tr>
              <a:tr h="28600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Общегосударственные вопросы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1686,3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1106,7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1090,3</a:t>
                      </a:r>
                      <a:endParaRPr lang="ru-RU" sz="1400" dirty="0"/>
                    </a:p>
                  </a:txBody>
                  <a:tcPr/>
                </a:tc>
              </a:tr>
              <a:tr h="2692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оборона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52,8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53,4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55,4</a:t>
                      </a:r>
                      <a:endParaRPr lang="ru-RU" sz="1400" dirty="0"/>
                    </a:p>
                  </a:txBody>
                  <a:tcPr/>
                </a:tc>
              </a:tr>
              <a:tr h="3244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безопасность и правоохранительная деятельность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242,3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45,4</a:t>
                      </a:r>
                      <a:endParaRPr lang="ru-RU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Национальная экономика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246,1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277,4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286,3</a:t>
                      </a:r>
                      <a:endParaRPr lang="ru-RU" sz="14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Жилищно-коммунальное хозяйство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0,0</a:t>
                      </a:r>
                      <a:endParaRPr lang="ru-RU" sz="1400" dirty="0"/>
                    </a:p>
                  </a:txBody>
                  <a:tcPr/>
                </a:tc>
              </a:tr>
              <a:tr h="29296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Культура, кинематография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1624,5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1609,5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1609,5</a:t>
                      </a:r>
                      <a:endParaRPr lang="ru-RU" sz="1400" dirty="0"/>
                    </a:p>
                  </a:txBody>
                  <a:tcPr/>
                </a:tc>
              </a:tr>
              <a:tr h="49588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Условно утвержденные расходы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81,0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163,0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0" y="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ОБЪЕМ РАСХОДОВ БЮДЖЕТА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ПРИДОЛИНОГО СЕЛЬСОВЕТА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2018-2020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ГОДЫ (тыс.рублей)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4826675"/>
            <a:ext cx="69127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Администрация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Придолинного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сельсовета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Официальный сайт: </a:t>
            </a:r>
            <a:r>
              <a:rPr lang="fr-FR" b="1" dirty="0" smtClean="0">
                <a:solidFill>
                  <a:schemeClr val="tx2">
                    <a:lumMod val="75000"/>
                  </a:schemeClr>
                </a:solidFill>
              </a:rPr>
              <a:t>http://pr.tl.orb.ru/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Телефон: 8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(35347) 2-91-21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Адрес: 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461192, Оренбургская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область,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Ташлинский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район, п.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Придолинный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ул.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Центральная, 2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E-mail: 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70C0"/>
                </a:solidFill>
              </a:rPr>
              <a:t>tatyana.sviri@yandex.ru</a:t>
            </a:r>
            <a:endParaRPr lang="ru-RU" b="1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414908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«Мы должны обеспечить большую прозрачность и открытость бюджетного процесса для граждан. Это одно из ключевых условий повышения эффективности госинвестиций, всей бюджетной политики».</a:t>
            </a:r>
            <a:endParaRPr lang="ru-RU" sz="2400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4338" name="AutoShape 2" descr="https://pp.userapi.com/c840236/v840236831/487c1/PgaFVynhyz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4341" name="Picture 5" descr="C:\Users\Хеда\Desktop\bkZ2E40iW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1052736"/>
            <a:ext cx="4608512" cy="28388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572000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Бюджетное послание Президента Российской Федерации на 2014-2016 годы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548680"/>
            <a:ext cx="8568952" cy="2702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Уважаемые жители </a:t>
            </a:r>
            <a:r>
              <a:rPr lang="ru-RU" alt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Придолинного</a:t>
            </a:r>
            <a:r>
              <a:rPr lang="ru-RU" alt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сельсовета!</a:t>
            </a:r>
            <a:r>
              <a:rPr lang="ru-RU" altLang="ru-RU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altLang="ru-RU" sz="28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«Бюджет для граждан» познакомит Вас с основными положениями бюджета нашего поселения на 2018-2020 годы.</a:t>
            </a:r>
            <a:endParaRPr lang="ru-RU" alt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Надеемся, что представление бюджета и бюджетного процесса в понятной для жителей форме повысит уровень общественного участия граждан в бюджетном процессе </a:t>
            </a:r>
            <a:r>
              <a:rPr lang="ru-RU" alt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Придолинного</a:t>
            </a:r>
            <a:r>
              <a:rPr lang="ru-RU" alt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сельсовета. </a:t>
            </a:r>
            <a:endParaRPr lang="ru-RU" altLang="ru-RU" sz="24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C:\Users\Хеда\Desktop\yrqebP1InH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077072"/>
            <a:ext cx="5400600" cy="256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692696"/>
            <a:ext cx="87484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Бюджет для граждан – это упрощённая версия бюджетного документа, которая использует неформальный язык и доступные форматы, чтобы облегчить для граждан понимание бюджета, объяснить им планы и действия администрации муниципального образования во время бюджетного года и показать формы их возможного взаимодействия с администрацией по вопросам расходования общественных финансов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85728"/>
            <a:ext cx="8010847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600" b="1" cap="all" dirty="0" smtClean="0">
                <a:ln w="0"/>
                <a:solidFill>
                  <a:schemeClr val="tx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Что такое «Бюджет для граждан»?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280973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 бюджета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Придолинного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сельсовета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Ташлинского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района 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2018 год и на плановый период 2019 и 2020 годов направлен на решение следующих ключевых задач: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628800"/>
            <a:ext cx="7812360" cy="48320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Повышение эффективности бюджетной политики;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Соответствие финансовых возможностей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</a:rPr>
              <a:t>Придолинного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сельсовета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ключевым направлениям развития;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Повышение роли бюджетной политики для поддержки экономического роста;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Повышение прозрачности и открытости бюджетного процесса;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Обеспечение устойчивости и сбалансированности бюджетной системы в целях гарантированного исполнения действующих и принимаемых расходных обязательств</a:t>
            </a:r>
          </a:p>
          <a:p>
            <a:pPr>
              <a:buFont typeface="Wingdings" pitchFamily="2" charset="2"/>
              <a:buChar char="ü"/>
            </a:pP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980728"/>
            <a:ext cx="7992888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«БЮДЖЕТ» (от старонормандского bougette – кошелек,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 </a:t>
            </a:r>
            <a:endParaRPr lang="ru-RU" sz="2800" b="1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97152"/>
            <a:ext cx="3923928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ДОХОДЫ </a:t>
            </a:r>
            <a:r>
              <a:rPr lang="ru-RU" b="1" dirty="0" smtClean="0">
                <a:solidFill>
                  <a:srgbClr val="002060"/>
                </a:solidFill>
              </a:rPr>
              <a:t>– поступающие в бюджет денежные средства : налоги юридических и физических лиц, административные платежи и сборы, безвозмездные поступления)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4797152"/>
            <a:ext cx="3779912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РАСХОДЫ </a:t>
            </a:r>
            <a:r>
              <a:rPr lang="ru-RU" b="1" dirty="0" smtClean="0">
                <a:solidFill>
                  <a:srgbClr val="002060"/>
                </a:solidFill>
              </a:rPr>
              <a:t>– выплачиваемые из бюджета средства (социальные выплаты населению, финансовое обеспечение госучреждений, капитальное строительство и др.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2051720" y="4005064"/>
            <a:ext cx="100811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трелка вверх 6"/>
          <p:cNvSpPr/>
          <p:nvPr/>
        </p:nvSpPr>
        <p:spPr>
          <a:xfrm>
            <a:off x="6300192" y="4005064"/>
            <a:ext cx="1080120" cy="7920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0"/>
            <a:ext cx="601041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Понятие «БЮДЖЕТ»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Хеда\Desktop\PgaFVynhy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-324544" y="0"/>
            <a:ext cx="98285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Гражданин, его участие в бюджетном процессе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95328" y="1340768"/>
            <a:ext cx="6048672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Помогает формировать доходную часть бюджета (например, налог на доходы физических лиц)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5445224"/>
            <a:ext cx="594015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Получает социальные гарантии - расходная часть бюджета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(культура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дорожное хозяйство, благоустройство территории и </a:t>
            </a:r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</a:rPr>
              <a:t>тд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.)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4355976" y="2924944"/>
            <a:ext cx="3744416" cy="136815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139952" y="2060848"/>
            <a:ext cx="4248472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Как налогоплательщик</a:t>
            </a:r>
            <a:endParaRPr lang="ru-RU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211960" y="4437112"/>
            <a:ext cx="4392488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Как получатель социальных гарантий </a:t>
            </a:r>
            <a:endParaRPr lang="ru-RU" b="1" dirty="0"/>
          </a:p>
        </p:txBody>
      </p:sp>
      <p:pic>
        <p:nvPicPr>
          <p:cNvPr id="2050" name="Picture 2" descr="C:\Users\Хеда\Desktop\tsjr6cNuf_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2856"/>
            <a:ext cx="298782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67544" y="260648"/>
            <a:ext cx="8352928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Основные параметры бюджета </a:t>
            </a:r>
            <a:r>
              <a:rPr lang="ru-RU" sz="2800" b="1" cap="all" dirty="0" err="1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Придолин-ного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 сельсовета 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на 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2018-2020 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Гг.</a:t>
            </a:r>
            <a:r>
              <a:rPr lang="en-US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(</a:t>
            </a:r>
            <a:r>
              <a:rPr lang="ru-RU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тыс.руб.</a:t>
            </a:r>
            <a:r>
              <a:rPr lang="en-US" sz="2800" b="1" cap="all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)</a:t>
            </a:r>
            <a:endParaRPr lang="ru-RU" sz="2800" b="1" cap="all" dirty="0">
              <a:ln w="0"/>
              <a:solidFill>
                <a:schemeClr val="accent1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026" name="Picture 2" descr="C:\Users\Хеда\Desktop\ceUlqJFI8S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365104"/>
            <a:ext cx="4752528" cy="2232248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411760" y="1844824"/>
            <a:ext cx="1870640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2018 г.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Доходы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b="1" dirty="0" smtClean="0"/>
              <a:t>3228,8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3922,0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55976" y="2276872"/>
            <a:ext cx="1902957" cy="147732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2019 г</a:t>
            </a: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Доходы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– 3225,0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Расходы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</a:rPr>
              <a:t>– 3225,0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</a:endParaRPr>
          </a:p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00192" y="2780928"/>
            <a:ext cx="1870640" cy="1477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2020 г.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Доходы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b="1" dirty="0" smtClean="0"/>
              <a:t>3249,9</a:t>
            </a:r>
            <a:endParaRPr lang="ru-RU" b="1" dirty="0" smtClean="0"/>
          </a:p>
          <a:p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Расходы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– </a:t>
            </a:r>
            <a:r>
              <a:rPr lang="ru-RU" b="1" dirty="0" smtClean="0"/>
              <a:t>3249,9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3861048"/>
            <a:ext cx="4608512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</a:t>
            </a: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года дефицит равен 0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6" y="5072074"/>
            <a:ext cx="314327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Дефицит бюджета на текущий год составляет 693,2 тыс.рублей. – источником покрытия дефицита бюджета является остаток на счете на 01.01.2018 года.</a:t>
            </a:r>
            <a:endParaRPr lang="ru-RU" sz="1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Хеда\Desktop\PgaFVynhyz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ОБЪЕМ ПОСТУПЛЕНИЙ ДОХОДОВ БЮДЖЕТА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ПРИДОЛИННОГО СЕЛЬСОВЕТА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НА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2018 </a:t>
            </a:r>
            <a:r>
              <a:rPr lang="ru-RU" sz="2200" b="1" dirty="0" smtClean="0">
                <a:solidFill>
                  <a:schemeClr val="tx2">
                    <a:lumMod val="75000"/>
                  </a:schemeClr>
                </a:solidFill>
              </a:rPr>
              <a:t>-2020 годы (тыс.руб.)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-2" y="850595"/>
          <a:ext cx="9144001" cy="543592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5598970"/>
                <a:gridCol w="1127965"/>
                <a:gridCol w="1208533"/>
                <a:gridCol w="1208533"/>
              </a:tblGrid>
              <a:tr h="460087"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2018 г.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2019 г.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2020 г.</a:t>
                      </a:r>
                      <a:endParaRPr lang="ru-RU" sz="1300" dirty="0"/>
                    </a:p>
                  </a:txBody>
                  <a:tcPr/>
                </a:tc>
              </a:tr>
              <a:tr h="46008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НАЛОГОВЫЕ ДОХОДЫ И НЕНАЛОГОВЫЕ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1477,1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1551,7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1609,6</a:t>
                      </a:r>
                      <a:endParaRPr lang="ru-RU" sz="1400" b="1" dirty="0"/>
                    </a:p>
                  </a:txBody>
                  <a:tcPr/>
                </a:tc>
              </a:tr>
              <a:tr h="376093">
                <a:tc>
                  <a:txBody>
                    <a:bodyPr/>
                    <a:lstStyle/>
                    <a:p>
                      <a:r>
                        <a:rPr lang="ru-RU" sz="1300" i="1" dirty="0" smtClean="0"/>
                        <a:t>     в том числе</a:t>
                      </a:r>
                      <a:r>
                        <a:rPr lang="ru-RU" sz="1300" dirty="0" smtClean="0"/>
                        <a:t>: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300" dirty="0"/>
                    </a:p>
                  </a:txBody>
                  <a:tcPr/>
                </a:tc>
              </a:tr>
              <a:tr h="376093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Налоги НДФЛ, доходы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908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947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992</a:t>
                      </a:r>
                      <a:endParaRPr lang="ru-RU" sz="1300" dirty="0"/>
                    </a:p>
                  </a:txBody>
                  <a:tcPr/>
                </a:tc>
              </a:tr>
              <a:tr h="605046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Налоги на товары (работы, услуги), реализуемые на территории РФ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244,3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275,6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284,5</a:t>
                      </a:r>
                      <a:endParaRPr lang="ru-RU" sz="1300" dirty="0"/>
                    </a:p>
                  </a:txBody>
                  <a:tcPr/>
                </a:tc>
              </a:tr>
              <a:tr h="376093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Налоги на имущество физ.лиц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4,7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9,0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13,0</a:t>
                      </a:r>
                      <a:endParaRPr lang="ru-RU" sz="1300" dirty="0"/>
                    </a:p>
                  </a:txBody>
                  <a:tcPr/>
                </a:tc>
              </a:tr>
              <a:tr h="376093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Земельный налог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308,0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308,0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308,0</a:t>
                      </a:r>
                      <a:endParaRPr lang="ru-RU" sz="1300" dirty="0"/>
                    </a:p>
                  </a:txBody>
                  <a:tcPr/>
                </a:tc>
              </a:tr>
              <a:tr h="376093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Государственная пошлина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7,1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7,1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7,1</a:t>
                      </a:r>
                      <a:endParaRPr lang="ru-RU" sz="1300" dirty="0"/>
                    </a:p>
                  </a:txBody>
                  <a:tcPr/>
                </a:tc>
              </a:tr>
              <a:tr h="633419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Доходы от использования имущества, находящегося в государственной и муниципальной собственности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0</a:t>
                      </a:r>
                      <a:endParaRPr lang="ru-RU" sz="1300" dirty="0"/>
                    </a:p>
                  </a:txBody>
                  <a:tcPr/>
                </a:tc>
              </a:tr>
              <a:tr h="605046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Штрафы, санкции, возмещение ущерба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5,0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5,0</a:t>
                      </a:r>
                      <a:endParaRPr lang="ru-RU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5,0</a:t>
                      </a:r>
                      <a:endParaRPr lang="ru-RU" sz="1300" dirty="0"/>
                    </a:p>
                  </a:txBody>
                  <a:tcPr/>
                </a:tc>
              </a:tr>
              <a:tr h="39588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БЕЗВОЗМЕЗДНЫЕ ПЛАТЕЖИ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1751,7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1673,3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1640,3</a:t>
                      </a:r>
                      <a:endParaRPr lang="ru-RU" sz="1400" b="1" dirty="0"/>
                    </a:p>
                  </a:txBody>
                  <a:tcPr/>
                </a:tc>
              </a:tr>
              <a:tr h="395887"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ИТОГО</a:t>
                      </a:r>
                      <a:r>
                        <a:rPr lang="ru-RU" sz="1400" b="1" baseline="0" dirty="0" smtClean="0"/>
                        <a:t> (Д</a:t>
                      </a:r>
                      <a:r>
                        <a:rPr lang="ru-RU" sz="1400" b="1" dirty="0" smtClean="0"/>
                        <a:t>ОХОДЫ)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3228,8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3225,0</a:t>
                      </a:r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/>
                        <a:t>3249,9</a:t>
                      </a:r>
                      <a:endParaRPr lang="ru-RU" sz="14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572</Words>
  <Application>Microsoft Office PowerPoint</Application>
  <PresentationFormat>Экран (4:3)</PresentationFormat>
  <Paragraphs>130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Бюджет для граждан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Семейка Соитовых!</dc:creator>
  <cp:lastModifiedBy>Анастасия</cp:lastModifiedBy>
  <cp:revision>27</cp:revision>
  <dcterms:created xsi:type="dcterms:W3CDTF">2017-12-11T11:43:42Z</dcterms:created>
  <dcterms:modified xsi:type="dcterms:W3CDTF">2018-05-28T09:02:26Z</dcterms:modified>
</cp:coreProperties>
</file>